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315200" cy="180006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7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31"/>
    <p:restoredTop sz="94733"/>
  </p:normalViewPr>
  <p:slideViewPr>
    <p:cSldViewPr snapToGrid="0" snapToObjects="1" showGuides="1">
      <p:cViewPr>
        <p:scale>
          <a:sx n="117" d="100"/>
          <a:sy n="117" d="100"/>
        </p:scale>
        <p:origin x="7120" y="-2920"/>
      </p:cViewPr>
      <p:guideLst>
        <p:guide orient="horz" pos="5670"/>
        <p:guide pos="23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45943"/>
            <a:ext cx="6217920" cy="6266897"/>
          </a:xfrm>
        </p:spPr>
        <p:txBody>
          <a:bodyPr anchor="b"/>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9454516"/>
            <a:ext cx="5486400" cy="4345992"/>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17-10-22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304108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17-10-22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295016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958369"/>
            <a:ext cx="1577340" cy="1525473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2920" y="958369"/>
            <a:ext cx="4640580" cy="1525473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17-10-22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7331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17-10-22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391241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99110" y="4487671"/>
            <a:ext cx="6309360" cy="7487774"/>
          </a:xfrm>
        </p:spPr>
        <p:txBody>
          <a:bodyPr anchor="b"/>
          <a:lstStyle>
            <a:lvl1pPr>
              <a:defRPr sz="4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99110" y="12046282"/>
            <a:ext cx="6309360" cy="393764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70B46A4-78CC-CF42-AD96-D3FE554CC03F}" type="datetimeFigureOut">
              <a:rPr lang="es-CL" smtClean="0"/>
              <a:t>17-10-22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335715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2920" y="4791843"/>
            <a:ext cx="3108960"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703320" y="4791843"/>
            <a:ext cx="3108960"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70B46A4-78CC-CF42-AD96-D3FE554CC03F}" type="datetimeFigureOut">
              <a:rPr lang="es-CL" smtClean="0"/>
              <a:t>17-10-22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293509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03873" y="958373"/>
            <a:ext cx="6309360" cy="347929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874" y="4412664"/>
            <a:ext cx="3094672" cy="216257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s-ES"/>
              <a:t>Haga clic para modificar los estilos de texto del patrón</a:t>
            </a:r>
          </a:p>
        </p:txBody>
      </p:sp>
      <p:sp>
        <p:nvSpPr>
          <p:cNvPr id="4" name="Content Placeholder 3"/>
          <p:cNvSpPr>
            <a:spLocks noGrp="1"/>
          </p:cNvSpPr>
          <p:nvPr>
            <p:ph sz="half" idx="2"/>
          </p:nvPr>
        </p:nvSpPr>
        <p:spPr>
          <a:xfrm>
            <a:off x="503874" y="6575242"/>
            <a:ext cx="3094672"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703320" y="4412664"/>
            <a:ext cx="3109913" cy="216257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s-ES"/>
              <a:t>Haga clic para modificar los estilos de texto del patrón</a:t>
            </a:r>
          </a:p>
        </p:txBody>
      </p:sp>
      <p:sp>
        <p:nvSpPr>
          <p:cNvPr id="6" name="Content Placeholder 5"/>
          <p:cNvSpPr>
            <a:spLocks noGrp="1"/>
          </p:cNvSpPr>
          <p:nvPr>
            <p:ph sz="quarter" idx="4"/>
          </p:nvPr>
        </p:nvSpPr>
        <p:spPr>
          <a:xfrm>
            <a:off x="3703320" y="6575242"/>
            <a:ext cx="3109913"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70B46A4-78CC-CF42-AD96-D3FE554CC03F}" type="datetimeFigureOut">
              <a:rPr lang="es-CL" smtClean="0"/>
              <a:t>17-10-22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298367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70B46A4-78CC-CF42-AD96-D3FE554CC03F}" type="datetimeFigureOut">
              <a:rPr lang="es-CL" smtClean="0"/>
              <a:t>17-10-22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34970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B46A4-78CC-CF42-AD96-D3FE554CC03F}" type="datetimeFigureOut">
              <a:rPr lang="es-CL" smtClean="0"/>
              <a:t>17-10-22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227951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873" y="1200044"/>
            <a:ext cx="2359342" cy="4200155"/>
          </a:xfrm>
        </p:spPr>
        <p:txBody>
          <a:bodyPr anchor="b"/>
          <a:lstStyle>
            <a:lvl1pPr>
              <a:defRPr sz="256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109913" y="2591766"/>
            <a:ext cx="3703320" cy="12792138"/>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873" y="5400199"/>
            <a:ext cx="2359342" cy="10004536"/>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0B46A4-78CC-CF42-AD96-D3FE554CC03F}" type="datetimeFigureOut">
              <a:rPr lang="es-CL" smtClean="0"/>
              <a:t>17-10-22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50524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873" y="1200044"/>
            <a:ext cx="2359342" cy="4200155"/>
          </a:xfrm>
        </p:spPr>
        <p:txBody>
          <a:bodyPr anchor="b"/>
          <a:lstStyle>
            <a:lvl1pPr>
              <a:defRPr sz="256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109913" y="2591766"/>
            <a:ext cx="3703320" cy="12792138"/>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3873" y="5400199"/>
            <a:ext cx="2359342" cy="10004536"/>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0B46A4-78CC-CF42-AD96-D3FE554CC03F}" type="datetimeFigureOut">
              <a:rPr lang="es-CL" smtClean="0"/>
              <a:t>17-10-22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‹Nº›</a:t>
            </a:fld>
            <a:endParaRPr lang="es-CL"/>
          </a:p>
        </p:txBody>
      </p:sp>
    </p:spTree>
    <p:extLst>
      <p:ext uri="{BB962C8B-B14F-4D97-AF65-F5344CB8AC3E}">
        <p14:creationId xmlns:p14="http://schemas.microsoft.com/office/powerpoint/2010/main" val="166101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58373"/>
            <a:ext cx="6309360" cy="347929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2920" y="4791843"/>
            <a:ext cx="6309360" cy="1142125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02920" y="16683952"/>
            <a:ext cx="1645920" cy="958369"/>
          </a:xfrm>
          <a:prstGeom prst="rect">
            <a:avLst/>
          </a:prstGeom>
        </p:spPr>
        <p:txBody>
          <a:bodyPr vert="horz" lIns="91440" tIns="45720" rIns="91440" bIns="45720" rtlCol="0" anchor="ctr"/>
          <a:lstStyle>
            <a:lvl1pPr algn="l">
              <a:defRPr sz="960">
                <a:solidFill>
                  <a:schemeClr val="tx1">
                    <a:tint val="75000"/>
                  </a:schemeClr>
                </a:solidFill>
              </a:defRPr>
            </a:lvl1pPr>
          </a:lstStyle>
          <a:p>
            <a:fld id="{770B46A4-78CC-CF42-AD96-D3FE554CC03F}" type="datetimeFigureOut">
              <a:rPr lang="es-CL" smtClean="0"/>
              <a:t>17-10-22</a:t>
            </a:fld>
            <a:endParaRPr lang="es-CL"/>
          </a:p>
        </p:txBody>
      </p:sp>
      <p:sp>
        <p:nvSpPr>
          <p:cNvPr id="5" name="Footer Placeholder 4"/>
          <p:cNvSpPr>
            <a:spLocks noGrp="1"/>
          </p:cNvSpPr>
          <p:nvPr>
            <p:ph type="ftr" sz="quarter" idx="3"/>
          </p:nvPr>
        </p:nvSpPr>
        <p:spPr>
          <a:xfrm>
            <a:off x="2423160" y="16683952"/>
            <a:ext cx="2468880" cy="958369"/>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5166360" y="16683952"/>
            <a:ext cx="1645920" cy="958369"/>
          </a:xfrm>
          <a:prstGeom prst="rect">
            <a:avLst/>
          </a:prstGeom>
        </p:spPr>
        <p:txBody>
          <a:bodyPr vert="horz" lIns="91440" tIns="45720" rIns="91440" bIns="45720" rtlCol="0" anchor="ctr"/>
          <a:lstStyle>
            <a:lvl1pPr algn="r">
              <a:defRPr sz="960">
                <a:solidFill>
                  <a:schemeClr val="tx1">
                    <a:tint val="75000"/>
                  </a:schemeClr>
                </a:solidFill>
              </a:defRPr>
            </a:lvl1pPr>
          </a:lstStyle>
          <a:p>
            <a:fld id="{0EA83847-9B3E-9845-BED5-C272915437D6}" type="slidenum">
              <a:rPr lang="es-CL" smtClean="0"/>
              <a:t>‹Nº›</a:t>
            </a:fld>
            <a:endParaRPr lang="es-CL"/>
          </a:p>
        </p:txBody>
      </p:sp>
    </p:spTree>
    <p:extLst>
      <p:ext uri="{BB962C8B-B14F-4D97-AF65-F5344CB8AC3E}">
        <p14:creationId xmlns:p14="http://schemas.microsoft.com/office/powerpoint/2010/main" val="77095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CCF6C93-1805-DF49-B15F-689D997BC2F1}"/>
              </a:ext>
            </a:extLst>
          </p:cNvPr>
          <p:cNvSpPr txBox="1"/>
          <p:nvPr/>
        </p:nvSpPr>
        <p:spPr>
          <a:xfrm>
            <a:off x="1983904" y="2045615"/>
            <a:ext cx="3791423" cy="276999"/>
          </a:xfrm>
          <a:prstGeom prst="rect">
            <a:avLst/>
          </a:prstGeom>
          <a:noFill/>
        </p:spPr>
        <p:txBody>
          <a:bodyPr wrap="none" rtlCol="0">
            <a:spAutoFit/>
          </a:bodyPr>
          <a:lstStyle/>
          <a:p>
            <a:r>
              <a:rPr lang="es-CL" sz="1200" b="1" dirty="0">
                <a:solidFill>
                  <a:schemeClr val="tx1">
                    <a:lumMod val="65000"/>
                    <a:lumOff val="35000"/>
                  </a:schemeClr>
                </a:solidFill>
                <a:latin typeface="Arial" panose="020B0604020202020204" pitchFamily="34" charset="0"/>
                <a:cs typeface="Arial" panose="020B0604020202020204" pitchFamily="34" charset="0"/>
              </a:rPr>
              <a:t>INFORME COMUNICACIONES </a:t>
            </a:r>
            <a:r>
              <a:rPr lang="es-CL" sz="1200" dirty="0">
                <a:solidFill>
                  <a:schemeClr val="tx1">
                    <a:lumMod val="65000"/>
                    <a:lumOff val="35000"/>
                  </a:schemeClr>
                </a:solidFill>
                <a:latin typeface="Arial" panose="020B0604020202020204" pitchFamily="34" charset="0"/>
                <a:cs typeface="Arial" panose="020B0604020202020204" pitchFamily="34" charset="0"/>
              </a:rPr>
              <a:t>SEPTIEMBRE 2022</a:t>
            </a:r>
          </a:p>
        </p:txBody>
      </p:sp>
      <p:sp>
        <p:nvSpPr>
          <p:cNvPr id="2" name="CuadroTexto 1"/>
          <p:cNvSpPr txBox="1"/>
          <p:nvPr/>
        </p:nvSpPr>
        <p:spPr>
          <a:xfrm>
            <a:off x="522514" y="3695844"/>
            <a:ext cx="6210794" cy="13234392"/>
          </a:xfrm>
          <a:prstGeom prst="rect">
            <a:avLst/>
          </a:prstGeom>
          <a:noFill/>
        </p:spPr>
        <p:txBody>
          <a:bodyPr wrap="square" rtlCol="0">
            <a:spAutoFit/>
          </a:bodyPr>
          <a:lstStyle/>
          <a:p>
            <a:pPr algn="just"/>
            <a:r>
              <a:rPr lang="es-CL" sz="1300" b="1" dirty="0"/>
              <a:t>El resultado del plebiscito del 4/9, con un contundente triunfo del Rechazo a la propuesta de proyecto de reforma constitucional redactado por la Convención Constituyente (62% v/s 38%), fue calificado por los analistas como un sismo de grandes proporciones para un gobierno que había unido su programa de gobierno a la nueva Carta Magna</a:t>
            </a:r>
            <a:r>
              <a:rPr lang="es-CL" sz="1300" dirty="0"/>
              <a:t>. Como sucede con todo movimiento telúrico de importancia, los acomodos y ajustes de placas continúan por mucho tiempo, y es lo que se ha vivido durante el mes de septiembre en el país.</a:t>
            </a:r>
          </a:p>
          <a:p>
            <a:pPr algn="just"/>
            <a:endParaRPr lang="es-CL" sz="1300" dirty="0"/>
          </a:p>
          <a:p>
            <a:pPr algn="just"/>
            <a:r>
              <a:rPr lang="es-CL" sz="1300" dirty="0"/>
              <a:t>Dos días después de la derrota, el Presidente Boric anunció un cambio en el diseño de su gobierno, instalando al mando de la conducción política a dos figuras que representan el ADN del Socialismo Democrático: Carolina Tohá, en el ministerio del Interior, y Ana Lya Uriarte, en el ministerio Secretaría  General de Gobierno, desplazando a Izkia Siches y Giorgio Jackson, dos nombres claves en la campaña presidencial y considerados el núcleo duro del entorno del mandatario</a:t>
            </a:r>
            <a:r>
              <a:rPr lang="es-CL" sz="1300" b="1" dirty="0"/>
              <a:t>. Las nuevas designaciones han significado, sin embargo, abrir una grieta profunda entre las dos vertientes o “almas” que conforman la coalición de gobierno: el Frente Amplio y Partido Comunista (PC) y el Socialismo Democrático o ex Concertación, sector este último que fue el blanco de los mayores cuestionamientos durante el estallido de octubre y a lo largo del proceso constituyente ( “No fueron 30 pesos, fueron 30 años). </a:t>
            </a:r>
          </a:p>
          <a:p>
            <a:pPr algn="just"/>
            <a:endParaRPr lang="es-CL" sz="1300" dirty="0"/>
          </a:p>
          <a:p>
            <a:pPr algn="just"/>
            <a:r>
              <a:rPr lang="es-CL" sz="1300" b="1" dirty="0"/>
              <a:t>Esta fractura, que se manifestó en el diagnóstico sobre lo sucedido en el plebiscito</a:t>
            </a:r>
            <a:r>
              <a:rPr lang="es-CL" sz="1300" dirty="0"/>
              <a:t> (el PC declara que no hay una derrota política sino sólo  estratégica y que el programa no debe cambiar;  el sector representado por el PS,PPD, PR atribuye el resultado al maximalismo de las propuestas)-,  </a:t>
            </a:r>
            <a:r>
              <a:rPr lang="es-CL" sz="1300" b="1" dirty="0"/>
              <a:t>ha seguido marcando distintas áreas del gobierno</a:t>
            </a:r>
            <a:r>
              <a:rPr lang="es-CL" sz="1300" dirty="0"/>
              <a:t>. Una de las más notorias ha sido en Relaciones Exteriores, que ha tenido lugar un intenso debate en torno a la aprobación del TPP, tratado que para el ministro de Hacienda (el socialista Mario Marcel) significa potenciar el comercio internacional de Chile y nuevas inversiones, para el Frente Amplio PC implica una pérdida de soberanía para el país, razón por la cual el gobierno decidió negociar nuevas condiciones (cartas laterales o side letters) antes de apoyarlo. Es probable que las dos vertientes del oficialismo se expresen nuevamente durante las discusiones de la reforma tributaria y la reforma de pensiones, que ingresarán al Congreso próximamente.</a:t>
            </a:r>
          </a:p>
          <a:p>
            <a:pPr algn="just"/>
            <a:endParaRPr lang="es-CL" sz="1300" dirty="0"/>
          </a:p>
          <a:p>
            <a:pPr algn="just"/>
            <a:r>
              <a:rPr lang="es-CL" sz="1300" b="1" dirty="0"/>
              <a:t>En materia económica, La Moneda envió el presupuesto de la Nación para el 2023, que calificó como “contracíclico”, considerando el escenario financiero de recesión que se anuncia en el plano nacional e internacional para los próximos meses,  poniendo sus ejes en infraestructura para fomentar la creación de empleo;  agenda social, con recursos para el Plan Garantizado Universal y para salud (bajar las listas de espera), y para Seguridad,  aumentando significativamente los recursos para renovar material e infraestructura a las policías y el combate al narcotráfico y delincuencia</a:t>
            </a:r>
            <a:r>
              <a:rPr lang="es-CL" sz="1300" dirty="0"/>
              <a:t>. Pese a las recientes intervenciones del Banco Central, la inflación sigue siendo un tema relevante en la agenda económica del gobierno y de preocupación para los ciudadanos, que se vio agudizada con el anuncio del ministro Marcel de que el último trimestre mostraría resultados negativos y recesivos.</a:t>
            </a:r>
          </a:p>
          <a:p>
            <a:pPr algn="just"/>
            <a:endParaRPr lang="es-CL" sz="1300" dirty="0"/>
          </a:p>
          <a:p>
            <a:pPr algn="just"/>
            <a:r>
              <a:rPr lang="es-CL" sz="1300" dirty="0"/>
              <a:t>La decisión del Presidente Gabriel Boric de entregar al Congreso el protagonismo en la articulación de un nuevo proceso constituyente, ha significado un duro desafío para las fuerzas políticas expresadas en el Senado y la Cámara de Diputados, donde han destacado los esfuerzos de los presidentes de ambas cámaras, el presidente de la UDI y la ministra de la Presidencia por aunar criterios que permitan llegar a acuerdos entre los sectores oficialistas y la oposición</a:t>
            </a:r>
            <a:r>
              <a:rPr lang="es-CL" sz="1300" b="1" dirty="0"/>
              <a:t>.  Aunque el proceso ha tenido avances y retrocesos, se han logrado definir “principios” o lineamientos generales de contenido, que recogen la votación del plebiscito. Entre ellos: Chile será una República, con unidad territorial, con autonomía y división de poderes (Ejecutivo, Legislativo, Judicial), con reconocimiento de sus símbolos patrios. Se espera que en octubre queden determinados el mecanismo y los plazos.</a:t>
            </a:r>
          </a:p>
          <a:p>
            <a:pPr algn="just"/>
            <a:endParaRPr lang="es-CL" sz="1300" dirty="0"/>
          </a:p>
          <a:p>
            <a:pPr algn="just"/>
            <a:r>
              <a:rPr lang="es-CL" sz="1300" b="1" dirty="0"/>
              <a:t>En el gremio agrícola, hay que destacar la elección del nuevo presidente de ASOEX, Luis Marambio, quien asumió la directiva que dejara en septiembre Ronald Bown.</a:t>
            </a:r>
            <a:r>
              <a:rPr lang="es-CL" sz="1300" dirty="0"/>
              <a:t> Al asumir, el dirigente del gremio señaló que sus prioridades son que el agro sea considerado en las discusiones sobre el agua que se den próximamente, la urgencia de aprobar el TPP11 y la modernización del acuerdo con la Unión Europea para recuperar competitividad de Chile en el hemisferio, y apoyar al SAG para proteger las condiciones fitosanitarias cada vez más amenazadas en el país.</a:t>
            </a:r>
          </a:p>
          <a:p>
            <a:pPr algn="just"/>
            <a:br>
              <a:rPr lang="es-ES_tradnl" sz="1100" dirty="0"/>
            </a:br>
            <a:endParaRPr lang="es-ES_tradnl" sz="1100" dirty="0"/>
          </a:p>
        </p:txBody>
      </p:sp>
    </p:spTree>
    <p:extLst>
      <p:ext uri="{BB962C8B-B14F-4D97-AF65-F5344CB8AC3E}">
        <p14:creationId xmlns:p14="http://schemas.microsoft.com/office/powerpoint/2010/main" val="198985008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844</Words>
  <Application>Microsoft Macintosh PowerPoint</Application>
  <PresentationFormat>Personalizado</PresentationFormat>
  <Paragraphs>13</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4</cp:revision>
  <dcterms:created xsi:type="dcterms:W3CDTF">2021-05-14T15:33:28Z</dcterms:created>
  <dcterms:modified xsi:type="dcterms:W3CDTF">2022-10-17T19:21:08Z</dcterms:modified>
</cp:coreProperties>
</file>