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315200" cy="180006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7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18"/>
    <p:restoredTop sz="94655"/>
  </p:normalViewPr>
  <p:slideViewPr>
    <p:cSldViewPr snapToGrid="0" snapToObjects="1" showGuides="1">
      <p:cViewPr>
        <p:scale>
          <a:sx n="135" d="100"/>
          <a:sy n="135" d="100"/>
        </p:scale>
        <p:origin x="2656" y="144"/>
      </p:cViewPr>
      <p:guideLst>
        <p:guide orient="horz" pos="5670"/>
        <p:guide pos="23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45943"/>
            <a:ext cx="6217920" cy="6266897"/>
          </a:xfrm>
        </p:spPr>
        <p:txBody>
          <a:bodyPr anchor="b"/>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14400" y="9454516"/>
            <a:ext cx="5486400" cy="4345992"/>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20-09-21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304108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20-09-21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295016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958369"/>
            <a:ext cx="1577340" cy="1525473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02920" y="958369"/>
            <a:ext cx="4640580" cy="1525473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20-09-21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7331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20-09-21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391241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99110" y="4487671"/>
            <a:ext cx="6309360" cy="7487774"/>
          </a:xfrm>
        </p:spPr>
        <p:txBody>
          <a:bodyPr anchor="b"/>
          <a:lstStyle>
            <a:lvl1pPr>
              <a:defRPr sz="48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99110" y="12046282"/>
            <a:ext cx="6309360" cy="3937644"/>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70B46A4-78CC-CF42-AD96-D3FE554CC03F}" type="datetimeFigureOut">
              <a:rPr lang="es-CL" smtClean="0"/>
              <a:t>20-09-21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335715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2920" y="4791843"/>
            <a:ext cx="3108960" cy="114212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703320" y="4791843"/>
            <a:ext cx="3108960" cy="114212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70B46A4-78CC-CF42-AD96-D3FE554CC03F}" type="datetimeFigureOut">
              <a:rPr lang="es-CL" smtClean="0"/>
              <a:t>20-09-21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293509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03873" y="958373"/>
            <a:ext cx="6309360" cy="347929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3874" y="4412664"/>
            <a:ext cx="3094672" cy="2162578"/>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s-ES"/>
              <a:t>Haga clic para modificar los estilos de texto del patrón</a:t>
            </a:r>
          </a:p>
        </p:txBody>
      </p:sp>
      <p:sp>
        <p:nvSpPr>
          <p:cNvPr id="4" name="Content Placeholder 3"/>
          <p:cNvSpPr>
            <a:spLocks noGrp="1"/>
          </p:cNvSpPr>
          <p:nvPr>
            <p:ph sz="half" idx="2"/>
          </p:nvPr>
        </p:nvSpPr>
        <p:spPr>
          <a:xfrm>
            <a:off x="503874" y="6575242"/>
            <a:ext cx="3094672" cy="96711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703320" y="4412664"/>
            <a:ext cx="3109913" cy="2162578"/>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s-ES"/>
              <a:t>Haga clic para modificar los estilos de texto del patrón</a:t>
            </a:r>
          </a:p>
        </p:txBody>
      </p:sp>
      <p:sp>
        <p:nvSpPr>
          <p:cNvPr id="6" name="Content Placeholder 5"/>
          <p:cNvSpPr>
            <a:spLocks noGrp="1"/>
          </p:cNvSpPr>
          <p:nvPr>
            <p:ph sz="quarter" idx="4"/>
          </p:nvPr>
        </p:nvSpPr>
        <p:spPr>
          <a:xfrm>
            <a:off x="3703320" y="6575242"/>
            <a:ext cx="3109913" cy="96711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70B46A4-78CC-CF42-AD96-D3FE554CC03F}" type="datetimeFigureOut">
              <a:rPr lang="es-CL" smtClean="0"/>
              <a:t>20-09-21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298367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70B46A4-78CC-CF42-AD96-D3FE554CC03F}" type="datetimeFigureOut">
              <a:rPr lang="es-CL" smtClean="0"/>
              <a:t>20-09-21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34970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B46A4-78CC-CF42-AD96-D3FE554CC03F}" type="datetimeFigureOut">
              <a:rPr lang="es-CL" smtClean="0"/>
              <a:t>20-09-21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227951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873" y="1200044"/>
            <a:ext cx="2359342" cy="4200155"/>
          </a:xfrm>
        </p:spPr>
        <p:txBody>
          <a:bodyPr anchor="b"/>
          <a:lstStyle>
            <a:lvl1pPr>
              <a:defRPr sz="256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109913" y="2591766"/>
            <a:ext cx="3703320" cy="12792138"/>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873" y="5400199"/>
            <a:ext cx="2359342" cy="10004536"/>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70B46A4-78CC-CF42-AD96-D3FE554CC03F}" type="datetimeFigureOut">
              <a:rPr lang="es-CL" smtClean="0"/>
              <a:t>20-09-21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50524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873" y="1200044"/>
            <a:ext cx="2359342" cy="4200155"/>
          </a:xfrm>
        </p:spPr>
        <p:txBody>
          <a:bodyPr anchor="b"/>
          <a:lstStyle>
            <a:lvl1pPr>
              <a:defRPr sz="256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109913" y="2591766"/>
            <a:ext cx="3703320" cy="12792138"/>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3873" y="5400199"/>
            <a:ext cx="2359342" cy="10004536"/>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70B46A4-78CC-CF42-AD96-D3FE554CC03F}" type="datetimeFigureOut">
              <a:rPr lang="es-CL" smtClean="0"/>
              <a:t>20-09-21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16610146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958373"/>
            <a:ext cx="6309360" cy="347929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2920" y="4791843"/>
            <a:ext cx="6309360" cy="1142125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02920" y="16683952"/>
            <a:ext cx="1645920" cy="958369"/>
          </a:xfrm>
          <a:prstGeom prst="rect">
            <a:avLst/>
          </a:prstGeom>
        </p:spPr>
        <p:txBody>
          <a:bodyPr vert="horz" lIns="91440" tIns="45720" rIns="91440" bIns="45720" rtlCol="0" anchor="ctr"/>
          <a:lstStyle>
            <a:lvl1pPr algn="l">
              <a:defRPr sz="960">
                <a:solidFill>
                  <a:schemeClr val="tx1">
                    <a:tint val="75000"/>
                  </a:schemeClr>
                </a:solidFill>
              </a:defRPr>
            </a:lvl1pPr>
          </a:lstStyle>
          <a:p>
            <a:fld id="{770B46A4-78CC-CF42-AD96-D3FE554CC03F}" type="datetimeFigureOut">
              <a:rPr lang="es-CL" smtClean="0"/>
              <a:t>20-09-21</a:t>
            </a:fld>
            <a:endParaRPr lang="es-CL"/>
          </a:p>
        </p:txBody>
      </p:sp>
      <p:sp>
        <p:nvSpPr>
          <p:cNvPr id="5" name="Footer Placeholder 4"/>
          <p:cNvSpPr>
            <a:spLocks noGrp="1"/>
          </p:cNvSpPr>
          <p:nvPr>
            <p:ph type="ftr" sz="quarter" idx="3"/>
          </p:nvPr>
        </p:nvSpPr>
        <p:spPr>
          <a:xfrm>
            <a:off x="2423160" y="16683952"/>
            <a:ext cx="2468880" cy="958369"/>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5166360" y="16683952"/>
            <a:ext cx="1645920" cy="958369"/>
          </a:xfrm>
          <a:prstGeom prst="rect">
            <a:avLst/>
          </a:prstGeom>
        </p:spPr>
        <p:txBody>
          <a:bodyPr vert="horz" lIns="91440" tIns="45720" rIns="91440" bIns="45720" rtlCol="0" anchor="ctr"/>
          <a:lstStyle>
            <a:lvl1pPr algn="r">
              <a:defRPr sz="960">
                <a:solidFill>
                  <a:schemeClr val="tx1">
                    <a:tint val="75000"/>
                  </a:schemeClr>
                </a:solidFill>
              </a:defRPr>
            </a:lvl1pPr>
          </a:lstStyle>
          <a:p>
            <a:fld id="{0EA83847-9B3E-9845-BED5-C272915437D6}" type="slidenum">
              <a:rPr lang="es-CL" smtClean="0"/>
              <a:t>‹Nr.›</a:t>
            </a:fld>
            <a:endParaRPr lang="es-CL"/>
          </a:p>
        </p:txBody>
      </p:sp>
    </p:spTree>
    <p:extLst>
      <p:ext uri="{BB962C8B-B14F-4D97-AF65-F5344CB8AC3E}">
        <p14:creationId xmlns:p14="http://schemas.microsoft.com/office/powerpoint/2010/main" val="770956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1CCF6C93-1805-DF49-B15F-689D997BC2F1}"/>
              </a:ext>
            </a:extLst>
          </p:cNvPr>
          <p:cNvSpPr txBox="1"/>
          <p:nvPr/>
        </p:nvSpPr>
        <p:spPr>
          <a:xfrm>
            <a:off x="1983904" y="2045615"/>
            <a:ext cx="3456844" cy="276999"/>
          </a:xfrm>
          <a:prstGeom prst="rect">
            <a:avLst/>
          </a:prstGeom>
          <a:noFill/>
        </p:spPr>
        <p:txBody>
          <a:bodyPr wrap="none" rtlCol="0">
            <a:spAutoFit/>
          </a:bodyPr>
          <a:lstStyle/>
          <a:p>
            <a:r>
              <a:rPr lang="es-CL" sz="1200" b="1" dirty="0">
                <a:solidFill>
                  <a:schemeClr val="tx1">
                    <a:lumMod val="65000"/>
                    <a:lumOff val="35000"/>
                  </a:schemeClr>
                </a:solidFill>
                <a:latin typeface="Arial" panose="020B0604020202020204" pitchFamily="34" charset="0"/>
                <a:cs typeface="Arial" panose="020B0604020202020204" pitchFamily="34" charset="0"/>
              </a:rPr>
              <a:t>INFORME COMUNICACIONES </a:t>
            </a:r>
            <a:r>
              <a:rPr lang="es-CL" sz="1200" dirty="0" smtClean="0">
                <a:solidFill>
                  <a:schemeClr val="tx1">
                    <a:lumMod val="65000"/>
                    <a:lumOff val="35000"/>
                  </a:schemeClr>
                </a:solidFill>
                <a:latin typeface="Arial" panose="020B0604020202020204" pitchFamily="34" charset="0"/>
                <a:cs typeface="Arial" panose="020B0604020202020204" pitchFamily="34" charset="0"/>
              </a:rPr>
              <a:t>AGOSTO </a:t>
            </a:r>
            <a:r>
              <a:rPr lang="es-CL" sz="1200" dirty="0" smtClean="0">
                <a:solidFill>
                  <a:schemeClr val="tx1">
                    <a:lumMod val="65000"/>
                    <a:lumOff val="35000"/>
                  </a:schemeClr>
                </a:solidFill>
                <a:latin typeface="Arial" panose="020B0604020202020204" pitchFamily="34" charset="0"/>
                <a:cs typeface="Arial" panose="020B0604020202020204" pitchFamily="34" charset="0"/>
              </a:rPr>
              <a:t>2021</a:t>
            </a:r>
            <a:endParaRPr lang="es-CL"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CuadroTexto 1"/>
          <p:cNvSpPr txBox="1"/>
          <p:nvPr/>
        </p:nvSpPr>
        <p:spPr>
          <a:xfrm>
            <a:off x="593889" y="3685880"/>
            <a:ext cx="6231117" cy="13942278"/>
          </a:xfrm>
          <a:prstGeom prst="rect">
            <a:avLst/>
          </a:prstGeom>
          <a:noFill/>
        </p:spPr>
        <p:txBody>
          <a:bodyPr wrap="square" rtlCol="0">
            <a:spAutoFit/>
          </a:bodyPr>
          <a:lstStyle/>
          <a:p>
            <a:pPr algn="just"/>
            <a:r>
              <a:rPr lang="es-CL" sz="1200" dirty="0"/>
              <a:t>El periodista Ascanio Cavallo, nominado como Premio Nacional de Periodismo, calificó el mes de agosto como “el momento de mayor desorden político de la historia chilena, donde, al igual que en la geología, todo está en permanente destrucción y construcción”.  Con ello hacía alusión a las </a:t>
            </a:r>
            <a:r>
              <a:rPr lang="es-CL" sz="1200" b="1" dirty="0"/>
              <a:t>disputas y polémicas al interior de la Convención Constituyente, a la proliferación de candidaturas presidenciales- que comenzaron en nueve y terminaron en siete- a la opción de muchos parlamentarios de tomar decisiones personales sin acatar las orientaciones de sus partidos frente a un cuarto retiro de fondos de las AFP y a los quiebres al interior del sector más votado en la elección de constituyentes, la Lista del Pueblo</a:t>
            </a:r>
            <a:r>
              <a:rPr lang="es-CL" sz="1200" b="1" dirty="0" smtClean="0"/>
              <a:t>.</a:t>
            </a:r>
          </a:p>
          <a:p>
            <a:pPr algn="just"/>
            <a:endParaRPr lang="es-ES_tradnl" sz="1200" dirty="0"/>
          </a:p>
          <a:p>
            <a:pPr algn="just"/>
            <a:r>
              <a:rPr lang="es-CL" sz="1200" dirty="0"/>
              <a:t>Con la elección de Yasna Provoste como la candidata de Nuevo Pacto Social (ex Unidad Constituyente), </a:t>
            </a:r>
            <a:r>
              <a:rPr lang="es-CL" sz="1200" b="1" dirty="0"/>
              <a:t>los candidatos inscritos para la elección presidencial de noviembre</a:t>
            </a:r>
            <a:r>
              <a:rPr lang="es-CL" sz="1200" dirty="0"/>
              <a:t> son Sebastián Sichel (Chile Podemos Más), José Antonio Kast (Republicano),  Marco Enríquez Ominami (Pro), Gabriel Boric (Pacto Apruebo Dignidad), Franco Parisi (Partido de la Gente),  Eduardo Artés (Unión Patriótica) y Yasna Provoste, que renunció a la presidencia del Senado y fue reemplazada por la senadora Ximena Rincón. El Servel desautorizó las candidaturas de Gino Lorenzini (Felices y Forrados) por haber estado inscrito previamente en otro partido, y de Diego Ancalao (Lista del Pueblo), por haber presentado firmas falsas de una notaría inexistente por la muerte del notario Patricio Zaldívar. Aunque todavía está a la espera del juicio oral y, pese a que su brazo derecho fue acusado por la fiscalía de emisión de boletas falsas a SQM, la decisión del Tribunal Constitucional de devolverle su derecho a voto permitió la inscripción de MEO a la contienda</a:t>
            </a:r>
            <a:r>
              <a:rPr lang="es-CL" sz="1200" dirty="0" smtClean="0"/>
              <a:t>.</a:t>
            </a:r>
          </a:p>
          <a:p>
            <a:pPr algn="just"/>
            <a:endParaRPr lang="es-ES_tradnl" sz="1200" dirty="0"/>
          </a:p>
          <a:p>
            <a:pPr algn="just"/>
            <a:r>
              <a:rPr lang="es-CL" sz="1200" b="1" dirty="0"/>
              <a:t>Según la última encuesta de CADEM, los candidatos Sichel y Boric encabezan la carrera presidencial con un empate a 20 puntos, seguidos por Provoste, con un 13%, Kast, con un 10% y Parisi, con un 7%.</a:t>
            </a:r>
            <a:r>
              <a:rPr lang="es-CL" sz="1200" dirty="0"/>
              <a:t> Por primera vez, desde junio de 2020, el Presidente Piñera obtiene 26% de aprobación a su gestión, en parte debido al buen manejo de la pandemia, que obtiene un 65% de aprobación, atribuible a la vacunación del 85% de la población con dos dosis.</a:t>
            </a:r>
            <a:endParaRPr lang="es-ES_tradnl" sz="1200" dirty="0"/>
          </a:p>
          <a:p>
            <a:pPr algn="just"/>
            <a:endParaRPr lang="es-CL" sz="1200" b="1" dirty="0"/>
          </a:p>
          <a:p>
            <a:pPr algn="just"/>
            <a:r>
              <a:rPr lang="es-CL" sz="1200" b="1" dirty="0" smtClean="0"/>
              <a:t>La </a:t>
            </a:r>
            <a:r>
              <a:rPr lang="es-CL" sz="1200" b="1" dirty="0"/>
              <a:t>evaluación de la Convención Constituyente, por su parte, es percibida por un 60% de los encuestados con desconfianza versus un 48% que dice tener confianza en ella</a:t>
            </a:r>
            <a:r>
              <a:rPr lang="es-CL" sz="1200" dirty="0"/>
              <a:t>. Luego de bulladas polémicas, como la eliminación del término República al Estado de Chile, la censura ejercida contra el ex almirante Jorge Arancibia en la comisión de DDHH, la marginación de la Lista del Pueblo de la mitad de sus miembros constituyentes por malas prácticas al interior del conglomerado y por la “bajada” de la candidatura del sindicalista Cristián Cuevas a su postulación a la presidencia, la Convención cumplió su primer mes de funciones y aprobó en la comisión de reglamentos que las votaciones acatarían los 2/3 acordados en la reforma constitucional que formalizó las reglas de la Convención</a:t>
            </a:r>
            <a:r>
              <a:rPr lang="es-CL" sz="1200" dirty="0" smtClean="0"/>
              <a:t>.</a:t>
            </a:r>
          </a:p>
          <a:p>
            <a:pPr algn="just"/>
            <a:endParaRPr lang="es-ES_tradnl" sz="1200" dirty="0"/>
          </a:p>
          <a:p>
            <a:pPr algn="just"/>
            <a:r>
              <a:rPr lang="es-CL" sz="1200" b="1" dirty="0"/>
              <a:t>En materia económica, el último día del mes de agosto, el Consejo del Banco Central sorprendió al mercado acordando de manera unánime subir la tasa de interés de política monetaria desde o,75% a un 1,5%, la mayor alza desde 2001, que responde a las inquietudes expresadas por varios economistas y ex ministros de hacienda sobre un “sobrecalentamiento” de la economía chilena, con mayor inflación, por un aumento en el consumo debido al circulante producido por los retiros de fondos y las ayudas fiscales por pandemia. </a:t>
            </a:r>
            <a:r>
              <a:rPr lang="es-CL" sz="1200" dirty="0"/>
              <a:t>El efecto esperado de la medida sería un aumento en las tasas de interés en operaciones de corto plazo, como créditos de consumo, tarjetas y líneas de crédito y una apreciación del peso. </a:t>
            </a:r>
            <a:endParaRPr lang="es-CL" sz="1200" dirty="0" smtClean="0"/>
          </a:p>
          <a:p>
            <a:pPr algn="just"/>
            <a:endParaRPr lang="es-ES_tradnl" sz="1200" dirty="0"/>
          </a:p>
          <a:p>
            <a:pPr algn="just"/>
            <a:r>
              <a:rPr lang="es-CL" sz="1200" b="1" dirty="0"/>
              <a:t>En el sector agrícola, la escasez hídrica que afecta a gran parte del país desde hace 11 años llevó al gobierno a anunciar un Plan contra la Sequía, que busca aumentar la disponibilidad de agua, a través de la promoción de proyectos de desalinización, tecnificación del riego para la producción de alimentos, un nuevo impulso de inversión para el agua potable rural, y el uso eficiente del recurso en las ciudades. </a:t>
            </a:r>
            <a:r>
              <a:rPr lang="es-CL" sz="1200" dirty="0"/>
              <a:t>El presidente Piñera anunció la construcción de 26 embalses y la creación de un fondo especial de sequía por US$ 110 millones de dólares para inversión en riego durante el 2021 y 2022. Pese a las lluvias caídas en este mes, el déficit hídrico alcanza un 70%, mientras el Panel Intergubernamental sobre Cambio Climático (IPCC) sitúa a Chile como uno de los países más vulnerables del mundo en materia climática, por el aumento de la temperatura, falta de precipitaciones, erosión de costas, desertificación</a:t>
            </a:r>
            <a:r>
              <a:rPr lang="es-CL" sz="1200" dirty="0" smtClean="0"/>
              <a:t>.</a:t>
            </a:r>
          </a:p>
          <a:p>
            <a:pPr algn="just"/>
            <a:endParaRPr lang="es-ES_tradnl" sz="1200" dirty="0"/>
          </a:p>
          <a:p>
            <a:pPr algn="just"/>
            <a:r>
              <a:rPr lang="es-CL" sz="1200" b="1" dirty="0"/>
              <a:t>En relación con la industria, un hecho relevante lo representó el informe de la Contraloría General de la República en relación a una auditoría al SAG, donde señala que el Servicio Agrícola Ganadero autorizó 99 plaguicidas que están prohibidos en la Unión Europea, por la posibilidad de eventuales riesgos a la salud de humanos, animales y efectos nocivos en el medio ambiente. La CGR señala igualmente que no hay evidencia que el SAG tenga capacidad de analizar los efectos crónicos que pudieran producir el uso de estos plaguicidas a largo plazo o de evaluar los riesgos de los mismos. A raíz del Informe, el senador Guido Girardi sostuvo públicamente que le parecía de la mayor gravedad el hecho y que citaría a una sesión de la Comisión de Salud del Senado al SAG para debatir el tema.  </a:t>
            </a:r>
            <a:endParaRPr lang="es-CL" sz="1200" b="1" dirty="0" smtClean="0"/>
          </a:p>
          <a:p>
            <a:pPr algn="just"/>
            <a:endParaRPr lang="es-CL" sz="1200" b="1" dirty="0"/>
          </a:p>
          <a:p>
            <a:pPr algn="just"/>
            <a:r>
              <a:rPr lang="es-CL" sz="1200" b="1" dirty="0" smtClean="0"/>
              <a:t>MEGA </a:t>
            </a:r>
            <a:r>
              <a:rPr lang="es-CL" sz="1200" b="1" dirty="0"/>
              <a:t>realizó un reportaje sobre la base del Informe de Contraloría, donde recogió la opinión del Contralor y mostró los efectos que podría provocar en la salud de las personas esta situación.  El SAG emitió una declaración pública, donde señalo que el organismo cumple con las exigencias establecidas por la normativa vigente para la autorización de plaguicidas en el país, hecho que reconoció la Contraloría, y señala que el término “no aprobado” que utiliza la UE no es sinónimo de efecto adverso para la salud humana, animal o para el medio ambiente.</a:t>
            </a:r>
            <a:endParaRPr lang="es-ES_tradnl" sz="1200" dirty="0"/>
          </a:p>
          <a:p>
            <a:pPr algn="just"/>
            <a:r>
              <a:rPr lang="es-CL" sz="1200" b="1" dirty="0"/>
              <a:t> </a:t>
            </a:r>
            <a:endParaRPr lang="es-ES_tradnl" sz="1200" dirty="0"/>
          </a:p>
        </p:txBody>
      </p:sp>
    </p:spTree>
    <p:extLst>
      <p:ext uri="{BB962C8B-B14F-4D97-AF65-F5344CB8AC3E}">
        <p14:creationId xmlns:p14="http://schemas.microsoft.com/office/powerpoint/2010/main" val="198985008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1100</Words>
  <Application>Microsoft Macintosh PowerPoint</Application>
  <PresentationFormat>Personalizado</PresentationFormat>
  <Paragraphs>17</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Usuario de Microsoft Office</cp:lastModifiedBy>
  <cp:revision>4</cp:revision>
  <dcterms:created xsi:type="dcterms:W3CDTF">2021-05-14T15:33:28Z</dcterms:created>
  <dcterms:modified xsi:type="dcterms:W3CDTF">2021-09-20T14:59:48Z</dcterms:modified>
</cp:coreProperties>
</file>